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3" r:id="rId6"/>
    <p:sldId id="265" r:id="rId7"/>
    <p:sldId id="273" r:id="rId8"/>
    <p:sldId id="264" r:id="rId9"/>
    <p:sldId id="259" r:id="rId10"/>
    <p:sldId id="267" r:id="rId11"/>
    <p:sldId id="269" r:id="rId12"/>
    <p:sldId id="272" r:id="rId13"/>
    <p:sldId id="270" r:id="rId14"/>
    <p:sldId id="274" r:id="rId15"/>
    <p:sldId id="275" r:id="rId16"/>
    <p:sldId id="27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364" autoAdjust="0"/>
  </p:normalViewPr>
  <p:slideViewPr>
    <p:cSldViewPr snapToGrid="0">
      <p:cViewPr varScale="1">
        <p:scale>
          <a:sx n="116" d="100"/>
          <a:sy n="116" d="100"/>
        </p:scale>
        <p:origin x="4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F635-46EE-44EE-94F0-A18E212B8EAC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13DA-DF7C-4EEE-8A6E-D90C40EEA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72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F635-46EE-44EE-94F0-A18E212B8EAC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13DA-DF7C-4EEE-8A6E-D90C40EEA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54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F635-46EE-44EE-94F0-A18E212B8EAC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13DA-DF7C-4EEE-8A6E-D90C40EEA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54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F635-46EE-44EE-94F0-A18E212B8EAC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13DA-DF7C-4EEE-8A6E-D90C40EEA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53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F635-46EE-44EE-94F0-A18E212B8EAC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13DA-DF7C-4EEE-8A6E-D90C40EEA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94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F635-46EE-44EE-94F0-A18E212B8EAC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13DA-DF7C-4EEE-8A6E-D90C40EEA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376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F635-46EE-44EE-94F0-A18E212B8EAC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13DA-DF7C-4EEE-8A6E-D90C40EEA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507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F635-46EE-44EE-94F0-A18E212B8EAC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13DA-DF7C-4EEE-8A6E-D90C40EEA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544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F635-46EE-44EE-94F0-A18E212B8EAC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13DA-DF7C-4EEE-8A6E-D90C40EEA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163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F635-46EE-44EE-94F0-A18E212B8EAC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13DA-DF7C-4EEE-8A6E-D90C40EEA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981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F635-46EE-44EE-94F0-A18E212B8EAC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13DA-DF7C-4EEE-8A6E-D90C40EEA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16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9F635-46EE-44EE-94F0-A18E212B8EAC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A13DA-DF7C-4EEE-8A6E-D90C40EEA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26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1025" cy="69293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5371" y="2151016"/>
            <a:ext cx="10421258" cy="2473235"/>
          </a:xfrm>
        </p:spPr>
        <p:txBody>
          <a:bodyPr>
            <a:normAutofit fontScale="90000"/>
          </a:bodyPr>
          <a:lstStyle/>
          <a:p>
            <a:br>
              <a:rPr lang="ru-RU" sz="4000" dirty="0"/>
            </a:br>
            <a:r>
              <a:rPr lang="ru-RU" sz="4000" b="1" dirty="0">
                <a:latin typeface="Monotype Corsiva" panose="03010101010201010101" pitchFamily="66" charset="0"/>
              </a:rPr>
              <a:t>ПНЕВМОКОНИОЗЫ</a:t>
            </a:r>
            <a:r>
              <a:rPr lang="ru-RU" sz="4000" b="1" dirty="0"/>
              <a:t> </a:t>
            </a:r>
            <a:r>
              <a:rPr lang="ru-RU" sz="4000" b="1" dirty="0">
                <a:latin typeface="Monotype Corsiva" panose="03010101010201010101" pitchFamily="66" charset="0"/>
              </a:rPr>
              <a:t>У РАБОТАЮЩИХ: АНАЛИЗ ДАННЫХ КЛИНИКИ ПРОФЕССИОНАЛЬНЫХ ЗАБОЛЕВАНИЙ ЗА 5 ЛЕТ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3851" y="4715692"/>
            <a:ext cx="9244149" cy="1881052"/>
          </a:xfrm>
        </p:spPr>
        <p:txBody>
          <a:bodyPr>
            <a:normAutofit fontScale="925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b="1" dirty="0"/>
              <a:t>Бобылев А.В., </a:t>
            </a:r>
            <a:r>
              <a:rPr lang="ru-RU" b="1" dirty="0" err="1"/>
              <a:t>Фегер</a:t>
            </a:r>
            <a:r>
              <a:rPr lang="ru-RU" b="1" dirty="0"/>
              <a:t> Д.А., </a:t>
            </a:r>
            <a:r>
              <a:rPr lang="ru-RU" b="1" dirty="0" err="1"/>
              <a:t>Чернышова</a:t>
            </a:r>
            <a:r>
              <a:rPr lang="ru-RU" b="1" dirty="0"/>
              <a:t> А.А., Райкова С.В., Комлева Н.Е</a:t>
            </a:r>
            <a:r>
              <a:rPr lang="ru-RU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115" y="212024"/>
            <a:ext cx="12075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ФГБОУ ВО Саратовский ГМУ им. В. И. Разумовского Минздрава России, Саратов, Россия</a:t>
            </a:r>
          </a:p>
          <a:p>
            <a:pPr algn="ctr"/>
            <a:r>
              <a:rPr lang="ru-RU" sz="2400" b="1" dirty="0"/>
              <a:t>Саратовский МНЦ гигиены ФБУН «ФНЦ медико-профилактических технологий управления рисками здоровью населения», Саратов, Россия</a:t>
            </a: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468873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880" y="-127363"/>
            <a:ext cx="12418423" cy="69853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9" y="222070"/>
            <a:ext cx="11837243" cy="888274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+mn-lt"/>
              </a:rPr>
              <a:t>1 – сотрудник АО «Нефтемаш» </a:t>
            </a:r>
            <a:r>
              <a:rPr lang="ru-RU" sz="2800" b="1" dirty="0" err="1">
                <a:latin typeface="+mn-lt"/>
              </a:rPr>
              <a:t>Сапкон</a:t>
            </a:r>
            <a:r>
              <a:rPr lang="ru-RU" sz="2800" b="1" dirty="0">
                <a:latin typeface="+mn-lt"/>
              </a:rPr>
              <a:t>, г. Саратов </a:t>
            </a:r>
            <a:br>
              <a:rPr lang="ru-RU" sz="2800" b="1" dirty="0">
                <a:latin typeface="+mn-lt"/>
              </a:rPr>
            </a:br>
            <a:r>
              <a:rPr lang="ru-RU" sz="2800" b="1" dirty="0">
                <a:latin typeface="+mn-lt"/>
              </a:rPr>
              <a:t>1 – ОАО «</a:t>
            </a:r>
            <a:r>
              <a:rPr lang="ru-RU" sz="2800" b="1" dirty="0" err="1">
                <a:latin typeface="+mn-lt"/>
              </a:rPr>
              <a:t>Элеватормельмаш</a:t>
            </a:r>
            <a:r>
              <a:rPr lang="ru-RU" sz="2800" b="1" dirty="0">
                <a:latin typeface="+mn-lt"/>
              </a:rPr>
              <a:t>», г. Саратов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0629" y="1727388"/>
            <a:ext cx="6008914" cy="42162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60" y="6100354"/>
            <a:ext cx="55125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https://news.rambler.ru/img/2019/11/12/154358.378428.1865.jpeg</a:t>
            </a:r>
            <a:endParaRPr lang="ru-RU" sz="900" dirty="0"/>
          </a:p>
        </p:txBody>
      </p:sp>
      <p:sp>
        <p:nvSpPr>
          <p:cNvPr id="8" name="TextBox 7"/>
          <p:cNvSpPr txBox="1"/>
          <p:nvPr/>
        </p:nvSpPr>
        <p:spPr>
          <a:xfrm>
            <a:off x="6544490" y="6100354"/>
            <a:ext cx="52512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https://avatars.mds.yandex.net/get-altay/1352335/2a00000163839f796c2b8669f87eca068086/XXL</a:t>
            </a:r>
            <a:endParaRPr lang="ru-RU" sz="9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052" y="1807484"/>
            <a:ext cx="5514820" cy="413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72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9635" y="235131"/>
            <a:ext cx="11586754" cy="59418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b="1" i="1" dirty="0"/>
              <a:t>По типам пневмокониозов данные распределились следующим образом: </a:t>
            </a:r>
          </a:p>
          <a:p>
            <a:pPr marL="0" indent="0">
              <a:buNone/>
            </a:pPr>
            <a:endParaRPr lang="ru-RU" b="1" dirty="0"/>
          </a:p>
          <a:p>
            <a:r>
              <a:rPr lang="ru-RU" b="1" dirty="0"/>
              <a:t>22 работникам был выставлен диагноз «Силикоз» (21 – работники ПАО «Гайский ГОК», 1 – ОАО «</a:t>
            </a:r>
            <a:r>
              <a:rPr lang="ru-RU" b="1" dirty="0" err="1"/>
              <a:t>Элеватормельмаш</a:t>
            </a:r>
            <a:r>
              <a:rPr lang="ru-RU" b="1" dirty="0"/>
              <a:t>»); </a:t>
            </a:r>
          </a:p>
          <a:p>
            <a:r>
              <a:rPr lang="ru-RU" b="1" dirty="0"/>
              <a:t>2 работникам диагностирован «Пневмокониоз электросварщиков» (ПАО «Гайский ГОК») </a:t>
            </a:r>
          </a:p>
          <a:p>
            <a:r>
              <a:rPr lang="ru-RU" b="1" dirty="0"/>
              <a:t>1 сотрудник АО «Нефтемаш» – «Пневмокониоз от </a:t>
            </a:r>
            <a:r>
              <a:rPr lang="ru-RU" b="1" dirty="0" err="1"/>
              <a:t>рентгеноконтрастных</a:t>
            </a:r>
            <a:r>
              <a:rPr lang="ru-RU" b="1" dirty="0"/>
              <a:t> </a:t>
            </a:r>
            <a:r>
              <a:rPr lang="ru-RU" b="1" dirty="0" err="1"/>
              <a:t>пылей</a:t>
            </a:r>
            <a:r>
              <a:rPr lang="ru-RU" b="1" dirty="0"/>
              <a:t>». </a:t>
            </a:r>
          </a:p>
          <a:p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 У 23 пациентов (92%) заболевание имело медленно прогрессирующее течение, у 2 пациентов (8%) было отмечено позднее течение пневмокониоза.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 flipH="1" flipV="1">
            <a:off x="12070080" y="6822382"/>
            <a:ext cx="365760" cy="13388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aseline="30000" dirty="0"/>
              <a:t>1</a:t>
            </a:r>
            <a:r>
              <a:rPr lang="ru-RU" dirty="0"/>
              <a:t> Приказ Минздравсоцразвития РФ от 27 апреля 2012 г. № 417н</a:t>
            </a:r>
            <a:endParaRPr lang="ru-RU" baseline="30000" dirty="0"/>
          </a:p>
        </p:txBody>
      </p:sp>
    </p:spTree>
    <p:extLst>
      <p:ext uri="{BB962C8B-B14F-4D97-AF65-F5344CB8AC3E}">
        <p14:creationId xmlns:p14="http://schemas.microsoft.com/office/powerpoint/2010/main" val="3387494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069" y="-124913"/>
            <a:ext cx="12414069" cy="69829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6" y="222068"/>
            <a:ext cx="11639004" cy="822961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/>
              <a:t>Приказ Минздравсоцразвития России от 27.04.2012 N 417н Об утверждении перечня профессиональных заболеваний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2797081"/>
              </p:ext>
            </p:extLst>
          </p:nvPr>
        </p:nvGraphicFramePr>
        <p:xfrm>
          <a:off x="444137" y="1463040"/>
          <a:ext cx="11443063" cy="4632543"/>
        </p:xfrm>
        <a:graphic>
          <a:graphicData uri="http://schemas.openxmlformats.org/drawingml/2006/table">
            <a:tbl>
              <a:tblPr firstRow="1" firstCol="1" bandRow="1"/>
              <a:tblGrid>
                <a:gridCol w="2050539">
                  <a:extLst>
                    <a:ext uri="{9D8B030D-6E8A-4147-A177-3AD203B41FA5}">
                      <a16:colId xmlns:a16="http://schemas.microsoft.com/office/drawing/2014/main" val="526797224"/>
                    </a:ext>
                  </a:extLst>
                </a:gridCol>
                <a:gridCol w="1360848">
                  <a:extLst>
                    <a:ext uri="{9D8B030D-6E8A-4147-A177-3AD203B41FA5}">
                      <a16:colId xmlns:a16="http://schemas.microsoft.com/office/drawing/2014/main" val="4176313241"/>
                    </a:ext>
                  </a:extLst>
                </a:gridCol>
                <a:gridCol w="1547631">
                  <a:extLst>
                    <a:ext uri="{9D8B030D-6E8A-4147-A177-3AD203B41FA5}">
                      <a16:colId xmlns:a16="http://schemas.microsoft.com/office/drawing/2014/main" val="697430551"/>
                    </a:ext>
                  </a:extLst>
                </a:gridCol>
                <a:gridCol w="1978420">
                  <a:extLst>
                    <a:ext uri="{9D8B030D-6E8A-4147-A177-3AD203B41FA5}">
                      <a16:colId xmlns:a16="http://schemas.microsoft.com/office/drawing/2014/main" val="453988793"/>
                    </a:ext>
                  </a:extLst>
                </a:gridCol>
                <a:gridCol w="1850487">
                  <a:extLst>
                    <a:ext uri="{9D8B030D-6E8A-4147-A177-3AD203B41FA5}">
                      <a16:colId xmlns:a16="http://schemas.microsoft.com/office/drawing/2014/main" val="1821985871"/>
                    </a:ext>
                  </a:extLst>
                </a:gridCol>
                <a:gridCol w="1507755">
                  <a:extLst>
                    <a:ext uri="{9D8B030D-6E8A-4147-A177-3AD203B41FA5}">
                      <a16:colId xmlns:a16="http://schemas.microsoft.com/office/drawing/2014/main" val="3381529511"/>
                    </a:ext>
                  </a:extLst>
                </a:gridCol>
                <a:gridCol w="1147383">
                  <a:extLst>
                    <a:ext uri="{9D8B030D-6E8A-4147-A177-3AD203B41FA5}">
                      <a16:colId xmlns:a16="http://schemas.microsoft.com/office/drawing/2014/main" val="1826309979"/>
                    </a:ext>
                  </a:extLst>
                </a:gridCol>
              </a:tblGrid>
              <a:tr h="103386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Пневмокониозы, связанные с воздействием, связанные с воздействием </a:t>
                      </a:r>
                      <a:r>
                        <a:rPr lang="ru-RU" sz="16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фиброгенной</a:t>
                      </a: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пыли, содержащей диоксид кремния более 10%: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силикоз,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антракосиликоз</a:t>
                      </a: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силикосидероз</a:t>
                      </a: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силикосиликатозы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Пневмокониозы, связанные с воздействием, связанные с воздействием </a:t>
                      </a:r>
                      <a:r>
                        <a:rPr lang="ru-RU" sz="18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фиброгенной</a:t>
                      </a:r>
                      <a:r>
                        <a:rPr lang="ru-RU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пыли, содержащей диоксид кремния менее10% или пыли силикатов, содержащая двуокись кремния в связанном состоянии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313708"/>
                  </a:ext>
                </a:extLst>
              </a:tr>
              <a:tr h="29867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Силикатозы</a:t>
                      </a: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талькоз</a:t>
                      </a: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колионоз</a:t>
                      </a: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оливиноз</a:t>
                      </a: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др.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Карбокониозы</a:t>
                      </a: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антракоз;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графитоз</a:t>
                      </a: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сажевый пневмокониоз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Пневмокониоз у работников занятых на шлифовально-наждачных-</a:t>
                      </a:r>
                      <a:r>
                        <a:rPr lang="ru-RU" sz="16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зачистных</a:t>
                      </a: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работах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Пневмокониоз от </a:t>
                      </a:r>
                      <a:r>
                        <a:rPr lang="ru-RU" sz="16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рентгено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контрастных </a:t>
                      </a:r>
                      <a:r>
                        <a:rPr lang="ru-RU" sz="16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пылей</a:t>
                      </a: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сидероз;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станоз</a:t>
                      </a: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баритоз</a:t>
                      </a: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манганокониоз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Пневмокониоз при электросварке и газосварке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Пневмокониоз </a:t>
                      </a:r>
                      <a:r>
                        <a:rPr lang="ru-RU" sz="16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бокситный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6465180"/>
                  </a:ext>
                </a:extLst>
              </a:tr>
              <a:tr h="6119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J60 J62.8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62.0 </a:t>
                      </a: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J62.8</a:t>
                      </a:r>
                      <a:endParaRPr lang="ru-RU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J63 J63.3</a:t>
                      </a:r>
                      <a:endParaRPr lang="ru-RU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J63.5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J63.4</a:t>
                      </a: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J63.5</a:t>
                      </a: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J63.8</a:t>
                      </a:r>
                      <a:endParaRPr lang="ru-RU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J68.0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J63.1</a:t>
                      </a:r>
                      <a:r>
                        <a:rPr lang="en-US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J64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9750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6803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514" y="456565"/>
            <a:ext cx="10831286" cy="1325563"/>
          </a:xfrm>
        </p:spPr>
        <p:txBody>
          <a:bodyPr/>
          <a:lstStyle/>
          <a:p>
            <a:pPr algn="ctr"/>
            <a:r>
              <a:rPr lang="ru-RU" b="1" i="1" dirty="0">
                <a:latin typeface="+mn-lt"/>
              </a:rPr>
              <a:t>Степень утраты трудоспособности: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38307" y="1853517"/>
            <a:ext cx="5958540" cy="4468905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194213"/>
              </p:ext>
            </p:extLst>
          </p:nvPr>
        </p:nvGraphicFramePr>
        <p:xfrm>
          <a:off x="378823" y="2416625"/>
          <a:ext cx="5029200" cy="3788231"/>
        </p:xfrm>
        <a:graphic>
          <a:graphicData uri="http://schemas.openxmlformats.org/drawingml/2006/table">
            <a:tbl>
              <a:tblPr firstRow="1" firstCol="1" bandRow="1"/>
              <a:tblGrid>
                <a:gridCol w="3161211">
                  <a:extLst>
                    <a:ext uri="{9D8B030D-6E8A-4147-A177-3AD203B41FA5}">
                      <a16:colId xmlns:a16="http://schemas.microsoft.com/office/drawing/2014/main" val="2974052670"/>
                    </a:ext>
                  </a:extLst>
                </a:gridCol>
                <a:gridCol w="1867989">
                  <a:extLst>
                    <a:ext uri="{9D8B030D-6E8A-4147-A177-3AD203B41FA5}">
                      <a16:colId xmlns:a16="http://schemas.microsoft.com/office/drawing/2014/main" val="3039005498"/>
                    </a:ext>
                  </a:extLst>
                </a:gridCol>
              </a:tblGrid>
              <a:tr h="12627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Группа, проценты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случаев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7668894"/>
                  </a:ext>
                </a:extLst>
              </a:tr>
              <a:tr h="6313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30 %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8290360"/>
                  </a:ext>
                </a:extLst>
              </a:tr>
              <a:tr h="6313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40%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6688770"/>
                  </a:ext>
                </a:extLst>
              </a:tr>
              <a:tr h="6313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группа инвалидности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77337"/>
                  </a:ext>
                </a:extLst>
              </a:tr>
              <a:tr h="6313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группа инвалидности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738045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95063" y="6439989"/>
            <a:ext cx="58017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https://s0.slide-share.ru/s_slide/182d85ca8b66eb6395bbbd944635d494/3f0d0f7d-302d-4abe-b381-98da30c77e44.jpeg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760408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" y="0"/>
            <a:ext cx="12190366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3326" y="261256"/>
            <a:ext cx="10870474" cy="659674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Федеральные клинические рекомендации по пневмокониозам (2021)</a:t>
            </a:r>
            <a:endParaRPr lang="en-US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Расширение гигиенических критериев 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Гармонизация критериев прогрессирования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Широкое внедрение компьютерной томографии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Внедрение </a:t>
            </a:r>
            <a:r>
              <a:rPr lang="ru-RU" dirty="0" err="1"/>
              <a:t>антифибротической</a:t>
            </a:r>
            <a:r>
              <a:rPr lang="ru-RU" dirty="0"/>
              <a:t> терапии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Рекомендации по вакцинации (в частности, против </a:t>
            </a:r>
            <a:r>
              <a:rPr lang="en-US" dirty="0"/>
              <a:t>COVID-19)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76" y="4307442"/>
            <a:ext cx="3282836" cy="20444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3327" y="6488668"/>
            <a:ext cx="3173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https://image2.thematicnews.com/uploads/topics/preview/00/17/61/50/6984e9b102.jpg</a:t>
            </a:r>
            <a:endParaRPr lang="ru-RU" sz="900" dirty="0"/>
          </a:p>
        </p:txBody>
      </p:sp>
      <p:sp>
        <p:nvSpPr>
          <p:cNvPr id="8" name="TextBox 7"/>
          <p:cNvSpPr txBox="1"/>
          <p:nvPr/>
        </p:nvSpPr>
        <p:spPr>
          <a:xfrm>
            <a:off x="4676503" y="6488668"/>
            <a:ext cx="3278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https://storage.myseldon.com/news_pict_B1/B127BDAFD8717DEA056A454472837E40</a:t>
            </a:r>
            <a:endParaRPr lang="ru-RU" sz="9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115" y="4307442"/>
            <a:ext cx="3874955" cy="21812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673" y="4231514"/>
            <a:ext cx="3385730" cy="22737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04673" y="6596743"/>
            <a:ext cx="34955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https://s13.stc.all.kpcdn.net/share/i/4/2113153/wr-750.jpg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56538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" y="365125"/>
            <a:ext cx="11079480" cy="1325563"/>
          </a:xfrm>
        </p:spPr>
        <p:txBody>
          <a:bodyPr>
            <a:normAutofit/>
          </a:bodyPr>
          <a:lstStyle/>
          <a:p>
            <a:r>
              <a:rPr lang="ru-RU" sz="3200" b="1" i="1" dirty="0">
                <a:latin typeface="+mn-lt"/>
              </a:rPr>
              <a:t>Новое в лечении интерстициальных заболеваний легких, в том числе пневмокониоза – </a:t>
            </a:r>
            <a:r>
              <a:rPr lang="ru-RU" sz="3200" b="1" i="1" dirty="0" err="1">
                <a:latin typeface="+mn-lt"/>
              </a:rPr>
              <a:t>антифиброзная</a:t>
            </a:r>
            <a:r>
              <a:rPr lang="ru-RU" sz="3200" b="1" i="1" dirty="0">
                <a:latin typeface="+mn-lt"/>
              </a:rPr>
              <a:t> терапия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4320" y="1690688"/>
            <a:ext cx="7762665" cy="4801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42663" y="1802674"/>
            <a:ext cx="35661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Снижает пролиферацию фибробластов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Подавляет секрецию коллагена фибробластами, </a:t>
            </a:r>
            <a:r>
              <a:rPr lang="ru-RU" sz="20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миофибробластами</a:t>
            </a: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альвеолоцитами</a:t>
            </a:r>
            <a:endParaRPr lang="ru-RU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Подавляет неоангиогенез и кумуляцию факторов свертывания в просвете альвеол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3326" y="6609806"/>
            <a:ext cx="56300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https://cf2.ppt-online.org/files2/slide/c/cyi0KN7HjIndeoVakA8QZROumYMX3Pg1JGtDzql25h/slide-59.jpg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643329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586447"/>
            <a:ext cx="10515600" cy="10450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>
                <a:solidFill>
                  <a:srgbClr val="FFFF00"/>
                </a:solidFill>
                <a:latin typeface="Monotype Corsiva" panose="03010101010201010101" pitchFamily="66" charset="0"/>
              </a:rPr>
              <a:t>Благодарю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3723239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1238" y="-4052888"/>
            <a:ext cx="24374475" cy="1496377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092" y="207818"/>
            <a:ext cx="7314854" cy="65254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Одним из приоритетных направлений развития здравоохранения в Российской Федерации является постоянное проведение мониторинга состояния здоровья работников, занятых на работах с вредными и (или) опасными производственными факторами (в течение всей их трудовой деятельности), в целях предупреждения профессиональных заболеваний, а также организация и развитие системы профилактики профессиональных рисков, которая ориентирована на качественное </a:t>
            </a:r>
            <a:br>
              <a:rPr lang="ru-RU" dirty="0"/>
            </a:br>
            <a:r>
              <a:rPr lang="ru-RU" dirty="0"/>
              <a:t>и своевременное выполнение лечебно-профилактических мероприятий, позволяющих вернуть работников к активной трудовой и социальной деятельности с минимальными повреждениями здоровья (Указ Президента РФ </a:t>
            </a:r>
            <a:br>
              <a:rPr lang="ru-RU" dirty="0"/>
            </a:br>
            <a:r>
              <a:rPr lang="ru-RU" dirty="0"/>
              <a:t>от 6 июня 2019 г. N 254 “О Стратегии развития здравоохранения в Российской Федерации на период до 2025 года”)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229" y="0"/>
            <a:ext cx="4847771" cy="62761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93900" y="6225886"/>
            <a:ext cx="37961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https://mechetlinskayalife.rbsmi.ru/upload/iblock/72f/72fd94e9d45c75be15c6bb3a4cd6aef6.jpg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571038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6" y="-195944"/>
            <a:ext cx="12169774" cy="705394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625" y="822960"/>
            <a:ext cx="4953272" cy="5839097"/>
          </a:xfrm>
        </p:spPr>
        <p:txBody>
          <a:bodyPr>
            <a:normAutofit fontScale="775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ru-RU" sz="3500" b="1" i="1" dirty="0"/>
              <a:t>В структуре профессиональной заболеваемости в Российской Федерации третье место занимают профессиональные заболевания, обусловленные воздействием промышленных аэрозолей</a:t>
            </a:r>
            <a:r>
              <a:rPr lang="ru-RU" sz="3500" b="1" i="1" baseline="30000" dirty="0"/>
              <a:t>1</a:t>
            </a:r>
            <a:endParaRPr lang="ru-RU" sz="3500" b="1" i="1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1900" b="1" baseline="30000" dirty="0"/>
              <a:t>1</a:t>
            </a:r>
            <a:r>
              <a:rPr lang="ru-RU" sz="1900" b="1" dirty="0"/>
              <a:t>О состоянии санитарно-эпидемиологического благополучия населения в Российской Федерации в 2018 году: Государственный доклад: М.: Федеральная служба по надзору в сфере защиты прав потребителей и благополучия человека, 2019. 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12527" y="312130"/>
            <a:ext cx="6679474" cy="5317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90857" y="6035040"/>
            <a:ext cx="3701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https://ecobloger.ru/wp-content/uploads/2018/01/1443083387_neftegaz.ru_.jpg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4217814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-548398"/>
            <a:ext cx="12191998" cy="7406398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6984" y="-261257"/>
            <a:ext cx="8506689" cy="7045243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59091" y="836023"/>
            <a:ext cx="3435927" cy="57725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/>
              <a:t>Пневмокониоз – одно из наиболее значимых профессиональных заболеваний органов дыхания, обусловленных длительным производственным контактом с промышленными аэрозолями.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57199" y="6497781"/>
            <a:ext cx="80494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https://theslide.ru/img/thumbs/0e4830d9bca3857faf56ad364cb04953-800x.jpg</a:t>
            </a:r>
            <a:endParaRPr lang="ru-R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99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2697" y="-179723"/>
            <a:ext cx="12544697" cy="703772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345" y="235527"/>
            <a:ext cx="10910455" cy="59414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/>
              <a:t>Особенности пневмокониозов на современном этапе:</a:t>
            </a:r>
          </a:p>
          <a:p>
            <a:pPr marL="0" indent="0">
              <a:buNone/>
            </a:pPr>
            <a:endParaRPr lang="ru-RU" sz="32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</a:t>
            </a:r>
            <a:r>
              <a:rPr lang="ru-RU" b="1" i="1" dirty="0"/>
              <a:t>развитие заболеваний при большем стаже и в более позднем возрасте;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i="1" dirty="0"/>
              <a:t>снижение доли тяжелых форм с быстропрогрессирующим развитием дыхательной недостаточности;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i="1" dirty="0"/>
              <a:t> преобладание </a:t>
            </a:r>
            <a:r>
              <a:rPr lang="ru-RU" b="1" i="1" dirty="0" err="1"/>
              <a:t>узелково</a:t>
            </a:r>
            <a:r>
              <a:rPr lang="ru-RU" b="1" i="1" dirty="0"/>
              <a:t>-интерстициальных форм с небольшим числом узелковых образований;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i="1" dirty="0"/>
              <a:t>возможность </a:t>
            </a:r>
            <a:r>
              <a:rPr lang="ru-RU" b="1" i="1" dirty="0" err="1"/>
              <a:t>прогресссирования</a:t>
            </a:r>
            <a:r>
              <a:rPr lang="ru-RU" b="1" i="1" dirty="0"/>
              <a:t> в </a:t>
            </a:r>
            <a:r>
              <a:rPr lang="ru-RU" b="1" i="1" dirty="0" err="1"/>
              <a:t>постконтактном</a:t>
            </a:r>
            <a:r>
              <a:rPr lang="ru-RU" b="1" i="1" dirty="0"/>
              <a:t> периоде, вспышки заболеваний связанных с новыми условиями труда;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i="1" dirty="0"/>
              <a:t> </a:t>
            </a:r>
            <a:r>
              <a:rPr lang="ru-RU" b="1" i="1" dirty="0" err="1"/>
              <a:t>коморбидность</a:t>
            </a:r>
            <a:r>
              <a:rPr lang="ru-RU" b="1" i="1" dirty="0"/>
              <a:t> (сочетание  с другой патологией).</a:t>
            </a:r>
          </a:p>
        </p:txBody>
      </p:sp>
    </p:spTree>
    <p:extLst>
      <p:ext uri="{BB962C8B-B14F-4D97-AF65-F5344CB8AC3E}">
        <p14:creationId xmlns:p14="http://schemas.microsoft.com/office/powerpoint/2010/main" val="3889696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63470" y="-144463"/>
            <a:ext cx="18651071" cy="72310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402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+mn-lt"/>
              </a:rPr>
              <a:t>По типу течения пневмокониозы:</a:t>
            </a:r>
            <a:br>
              <a:rPr lang="ru-RU" b="1" dirty="0">
                <a:latin typeface="+mn-lt"/>
              </a:rPr>
            </a:br>
            <a:endParaRPr lang="ru-RU" b="1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858982"/>
            <a:ext cx="5157787" cy="942109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Медленно прогрессирующее течение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7100" y="1939637"/>
            <a:ext cx="5157787" cy="3394364"/>
          </a:xfrm>
        </p:spPr>
        <p:txBody>
          <a:bodyPr/>
          <a:lstStyle/>
          <a:p>
            <a:r>
              <a:rPr lang="ru-RU" b="1" dirty="0"/>
              <a:t>развитие заболевания после 10-20 и более лет стажа в контакте с низкими концентрациями пыли, </a:t>
            </a:r>
          </a:p>
          <a:p>
            <a:r>
              <a:rPr lang="ru-RU" b="1" dirty="0"/>
              <a:t> два варианта: простой и осложненный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720436"/>
            <a:ext cx="5183188" cy="1080655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Быстро   прогрессирующее      течение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5647" y="1939637"/>
            <a:ext cx="5183188" cy="3654281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развитие после 10 и менее лет стажа работы в контакте с высокими концентрациями кварцевой пыли</a:t>
            </a:r>
          </a:p>
          <a:p>
            <a:r>
              <a:rPr lang="ru-RU" b="1" dirty="0"/>
              <a:t>осложненный, с формированием узлового фиброза либо увеличением </a:t>
            </a:r>
            <a:r>
              <a:rPr lang="ru-RU" b="1" dirty="0" err="1"/>
              <a:t>профузии</a:t>
            </a:r>
            <a:r>
              <a:rPr lang="ru-RU" b="1" dirty="0"/>
              <a:t> более чем на одну </a:t>
            </a:r>
            <a:r>
              <a:rPr lang="ru-RU" b="1" dirty="0" err="1"/>
              <a:t>субкатегорию</a:t>
            </a:r>
            <a:r>
              <a:rPr lang="ru-RU" b="1" dirty="0"/>
              <a:t> в течение 5 лет.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018" y="5739100"/>
            <a:ext cx="10903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Позднее течение - развитие пневмокониозов после прекращения контакта с пылью.</a:t>
            </a:r>
          </a:p>
        </p:txBody>
      </p:sp>
      <p:sp>
        <p:nvSpPr>
          <p:cNvPr id="11" name="AutoShape 2" descr="https://wallpaperaccess.com/full/320548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539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9977" y="-698045"/>
            <a:ext cx="13641977" cy="75560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8" y="2"/>
            <a:ext cx="10319656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" y="6439989"/>
            <a:ext cx="176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https://radiomed.ru/sites/default/files/2.pn_.slayd7_.jpg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350723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9382" y="145347"/>
            <a:ext cx="6190607" cy="15165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9623" y="352697"/>
            <a:ext cx="496388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Проведен анализ впервые установленных случаев пневмокониоза у пациентов, находившихся на госпитализации в клинике профессиональных заболеваний Саратовского МНЦ гигиены ФБУН «ФНЦ медико-профилактических технологий управления рисками здоровью населения» за период с 2015 по 2019 гг. По результатам исследования всего за указанный период был выставлен диагноз «пневмокониоз» 25 пациентам.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382" y="6191794"/>
            <a:ext cx="49104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http://smncg.ru/</a:t>
            </a:r>
            <a:endParaRPr lang="ru-RU" sz="11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52" y="1661921"/>
            <a:ext cx="6213566" cy="434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05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697" y="117567"/>
            <a:ext cx="11652069" cy="770707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+mn-lt"/>
              </a:rPr>
              <a:t>23 человека - работники ПАО «Гайский ГОК», г. Гай, Оренбургская область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178731" y="888274"/>
            <a:ext cx="5574976" cy="37151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80560" y="6296297"/>
            <a:ext cx="48332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https://avatars.mds.yandex.net/get-zen_doc/1639101/pub_5cad8e3ccdb8db00af535090_5cad8e885c5d4800b0371d91/scale_1200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91749" y="4702629"/>
            <a:ext cx="26619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https://pbs.twimg.com/media/ECprZCoXUAI8SFi.jpg:large</a:t>
            </a:r>
            <a:endParaRPr lang="ru-RU" sz="11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784619" y="3368756"/>
            <a:ext cx="5181600" cy="34527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011" y="764409"/>
            <a:ext cx="5455396" cy="38390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3011" y="4702629"/>
            <a:ext cx="334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http://i.mycdn.me/i?r=AzEPZsRbOZEKgBhR0XGMT1RkUPBTNrFA9ZNvi36SvIFVdqaKTM5SRkZCeTgDn6uOyic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4333313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1020</Words>
  <Application>Microsoft Macintosh PowerPoint</Application>
  <PresentationFormat>Широкоэкранный</PresentationFormat>
  <Paragraphs>112</Paragraphs>
  <Slides>16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Monotype Corsiva</vt:lpstr>
      <vt:lpstr>Times New Roman</vt:lpstr>
      <vt:lpstr>Wingdings</vt:lpstr>
      <vt:lpstr>Тема Office</vt:lpstr>
      <vt:lpstr> ПНЕВМОКОНИОЗЫ У РАБОТАЮЩИХ: АНАЛИЗ ДАННЫХ КЛИНИКИ ПРОФЕССИОНАЛЬНЫХ ЗАБОЛЕВАНИЙ ЗА 5 ЛЕТ </vt:lpstr>
      <vt:lpstr>Презентация PowerPoint</vt:lpstr>
      <vt:lpstr>Презентация PowerPoint</vt:lpstr>
      <vt:lpstr>Презентация PowerPoint</vt:lpstr>
      <vt:lpstr>Презентация PowerPoint</vt:lpstr>
      <vt:lpstr>По типу течения пневмокониозы: </vt:lpstr>
      <vt:lpstr>Презентация PowerPoint</vt:lpstr>
      <vt:lpstr>Презентация PowerPoint</vt:lpstr>
      <vt:lpstr>23 человека - работники ПАО «Гайский ГОК», г. Гай, Оренбургская область</vt:lpstr>
      <vt:lpstr>1 – сотрудник АО «Нефтемаш» Сапкон, г. Саратов  1 – ОАО «Элеватормельмаш», г. Саратов</vt:lpstr>
      <vt:lpstr>Презентация PowerPoint</vt:lpstr>
      <vt:lpstr>Приказ Минздравсоцразвития России от 27.04.2012 N 417н Об утверждении перечня профессиональных заболеваний</vt:lpstr>
      <vt:lpstr>Степень утраты трудоспособности:</vt:lpstr>
      <vt:lpstr>Презентация PowerPoint</vt:lpstr>
      <vt:lpstr>Новое в лечении интерстициальных заболеваний легких, в том числе пневмокониоза – антифиброзная терапия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ПНЕВМОКИОЗЫ У РАБОТАЮЩИХ: АНАЛИЗ ДАННЫХ КЛИНИКИ ПРОФЕССИОНАЛЬНЫХ ЗАБОЛЕВАНИЙ ЗА 5 ЛЕТ </dc:title>
  <dc:creator>User</dc:creator>
  <cp:lastModifiedBy>Microsoft Office User</cp:lastModifiedBy>
  <cp:revision>39</cp:revision>
  <dcterms:created xsi:type="dcterms:W3CDTF">2021-04-01T13:08:24Z</dcterms:created>
  <dcterms:modified xsi:type="dcterms:W3CDTF">2021-04-07T18:00:57Z</dcterms:modified>
</cp:coreProperties>
</file>